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23C32-EE78-44F0-9FCC-22748618EFD7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C00152-D93A-45E3-9CC9-67F0CD2707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00152-D93A-45E3-9CC9-67F0CD2707B2}" type="slidenum">
              <a:rPr lang="es-MX" smtClean="0"/>
              <a:pPr/>
              <a:t>2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2018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GENERAL, INFLUENZA DENGUE, SEMANA # 12</a:t>
            </a:r>
          </a:p>
          <a:p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499992" y="5229200"/>
            <a:ext cx="4320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FUENTE: PLATAFORMA SINAVE. SUIVE WNDOWS. SSA</a:t>
            </a:r>
          </a:p>
          <a:p>
            <a:r>
              <a:rPr lang="es-MX" sz="1200" dirty="0" smtClean="0"/>
              <a:t>CORTE DE INFORMACION AL  29 - 03 -2018</a:t>
            </a:r>
          </a:p>
          <a:p>
            <a:r>
              <a:rPr lang="es-MX" sz="1200" dirty="0" smtClean="0"/>
              <a:t>DEPARTAMENTO DE VIGILANCIA EPIDEMIOLOGICA</a:t>
            </a:r>
          </a:p>
          <a:p>
            <a:r>
              <a:rPr lang="es-MX" sz="1200" dirty="0" smtClean="0"/>
              <a:t>RESPONSABLE: DR. MAURICIO BERNAL HERNANDEZ</a:t>
            </a:r>
          </a:p>
          <a:p>
            <a:r>
              <a:rPr lang="es-MX" sz="1200" dirty="0" smtClean="0"/>
              <a:t>APOYO TECNICO: ING. ERNESTO NAVARRO HIGUERA</a:t>
            </a:r>
          </a:p>
        </p:txBody>
      </p:sp>
      <p:pic>
        <p:nvPicPr>
          <p:cNvPr id="8" name="Marcador de contenido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95736" y="836712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214282" y="285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12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10" name="9 Tabla"/>
          <p:cNvGraphicFramePr>
            <a:graphicFrameLocks noGrp="1"/>
          </p:cNvGraphicFramePr>
          <p:nvPr/>
        </p:nvGraphicFramePr>
        <p:xfrm>
          <a:off x="1857356" y="1404762"/>
          <a:ext cx="5357850" cy="5453238"/>
        </p:xfrm>
        <a:graphic>
          <a:graphicData uri="http://schemas.openxmlformats.org/drawingml/2006/table">
            <a:tbl>
              <a:tblPr/>
              <a:tblGrid>
                <a:gridCol w="3011346"/>
                <a:gridCol w="782168"/>
                <a:gridCol w="782168"/>
                <a:gridCol w="782168"/>
              </a:tblGrid>
              <a:tr h="12515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DIRECCION DE SERVICIOS DE SALUD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515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SUBDIRECCION DE CONTROL Y PREVENCION DE ENFERMEDADES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515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DEPARTAMENTO DE VIGILANCIA EPIDEMIOLOGICA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5156"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456">
                <a:tc gridSpan="4">
                  <a:txBody>
                    <a:bodyPr/>
                    <a:lstStyle/>
                    <a:p>
                      <a:pPr algn="r" fontAlgn="b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Prontuario semana 12-2018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55526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Padecimiento</a:t>
                      </a:r>
                    </a:p>
                  </a:txBody>
                  <a:tcPr marL="5474" marR="5474" marT="54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2018</a:t>
                      </a:r>
                    </a:p>
                  </a:txBody>
                  <a:tcPr marL="5474" marR="5474" marT="54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2017</a:t>
                      </a:r>
                    </a:p>
                  </a:txBody>
                  <a:tcPr marL="5474" marR="5474" marT="54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Variación</a:t>
                      </a:r>
                    </a:p>
                  </a:txBody>
                  <a:tcPr marL="5474" marR="5474" marT="54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38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Infecciones respiratorias agudas *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71,900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78,964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-8.95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38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smtClean="0">
                          <a:latin typeface="Arial"/>
                        </a:rPr>
                        <a:t>Enfermedades diarreicas agudas**</a:t>
                      </a:r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12,657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10,626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19.11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490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>
                          <a:latin typeface="Arial"/>
                        </a:rPr>
                        <a:t>Infección de vías urinarias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10,395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9,879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5.22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38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Otitis media aguda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3,768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2,937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28.29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38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Gingivitis y enfermedad periodontal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3,714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4,021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-7.63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38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Úlceras, gastritis y duodenitis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3,521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2,915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20.79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38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Conjuntivitis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2,989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2,836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5.39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38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Enfermedades de Transmisión Sexual ***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1,382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1,101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25.52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38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Obesidad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1,206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1,738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-30.61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38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Asma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703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673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4.46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38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Hipertensión arterial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676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720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-6.11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38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Varicela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473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489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-3.27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38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Accidentes de transporte en vehículos con motor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413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458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-9.83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38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Diabetes mellitus (ambas) ****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399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489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-18.40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38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Insuficiencia venosa periférica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271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360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-24.72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38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Otras helmintiasis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266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410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-35.12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38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Depresión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217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217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0.00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38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Quemaduras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210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243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-13.58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38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Hiperplasia de la próstata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146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181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-19.34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42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Edema, proteinuria y transtornos hipertensivos en el embarazo, parto y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126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108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16.67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456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 :</a:t>
                      </a:r>
                    </a:p>
                  </a:txBody>
                  <a:tcPr marL="5474" marR="5474" marT="54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117,713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122,423</a:t>
                      </a:r>
                    </a:p>
                  </a:txBody>
                  <a:tcPr marL="5474" marR="5474" marT="547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1" i="0" u="none" strike="noStrike">
                          <a:latin typeface="Calibri"/>
                        </a:rPr>
                        <a:t>-3.85</a:t>
                      </a:r>
                    </a:p>
                  </a:txBody>
                  <a:tcPr marL="5474" marR="5474" marT="547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156"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388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Fuente: EPIMORBI-SUAVE. Subdirección de Prevención y Control de Enfermedades. Secretaría de Salud. B.C.S.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0388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*Incluye: infección respiratoria aguda, faringitis, amigdalitis estreptococica, neumonía, bronconeumonía e influenza.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0388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**Incluye: amibiasis intestinal, shigelosis, fiebre tifoidea, giardiasis, enfermedad diarreica aguda, intoxicación alimentaria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0179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bacteriana, paratifoidea, otras salmonelosis y otras infecciones intestinales debidas a protozoarios.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0388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***Incluye: VIH, candidiasis urogenital, herpes genital, infección gonocócica genitourinaria, linfogranuloma venéreo,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515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 sífilis adquirida, tricomoniasis urogenital, chancro blando y vulvovaginitis aguda.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156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**** Incluye diabetes mellitus tipo 1 y 2.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15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Observación: Se Incluye información de Consultorios Anexos a Farmacia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179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Nota: información disponible en el sistema de notificación, para el mismo período en ambos años. </a:t>
                      </a:r>
                    </a:p>
                  </a:txBody>
                  <a:tcPr marL="5474" marR="5474" marT="54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12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21" name="20 Tabla"/>
          <p:cNvGraphicFramePr>
            <a:graphicFrameLocks noGrp="1"/>
          </p:cNvGraphicFramePr>
          <p:nvPr/>
        </p:nvGraphicFramePr>
        <p:xfrm>
          <a:off x="857224" y="2428868"/>
          <a:ext cx="6977088" cy="2622968"/>
        </p:xfrm>
        <a:graphic>
          <a:graphicData uri="http://schemas.openxmlformats.org/drawingml/2006/table">
            <a:tbl>
              <a:tblPr/>
              <a:tblGrid>
                <a:gridCol w="581424"/>
                <a:gridCol w="581424"/>
                <a:gridCol w="581424"/>
                <a:gridCol w="581424"/>
                <a:gridCol w="581424"/>
                <a:gridCol w="581424"/>
                <a:gridCol w="581424"/>
                <a:gridCol w="581424"/>
                <a:gridCol w="581424"/>
                <a:gridCol w="581424"/>
                <a:gridCol w="581424"/>
                <a:gridCol w="581424"/>
              </a:tblGrid>
              <a:tr h="265975">
                <a:tc gridSpan="8">
                  <a:txBody>
                    <a:bodyPr/>
                    <a:lstStyle/>
                    <a:p>
                      <a:pPr algn="l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BCS. INCIDENCIA DE INFLUENZA SEGÚN RESULTADOS POR MUNICIPIO . PERIODO INTERESTACIONAL 2018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endParaRPr lang="es-MX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s-MX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597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POBLACION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MUNICIPIO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PROBABLES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MUESTREADOS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CONFIRMADOS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TIPO DE VIRUS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INCIDENCIA**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</a:tr>
              <a:tr h="34319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H1N1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H3N2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VSR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CORONA NL63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715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85222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COMONDU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5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23063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LORETO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5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72244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MULEGE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5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313197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 PAZ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5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339101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LOS CABOS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5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832827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ESTATAL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975"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FUENTE: PLATAFORMA SINAVE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5975"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22/03/2018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5975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** INCIDENCIA POR CADA 100,000 HBTS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12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pic>
        <p:nvPicPr>
          <p:cNvPr id="18438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728" y="1714488"/>
            <a:ext cx="5800738" cy="50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491</Words>
  <Application>Microsoft Office PowerPoint</Application>
  <PresentationFormat>Presentación en pantalla (4:3)</PresentationFormat>
  <Paragraphs>205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B.C.S.  PANORAMA EPIDEMIOLOGICO 2018</vt:lpstr>
      <vt:lpstr>MORBILIDAD GENERAL </vt:lpstr>
      <vt:lpstr>INFLUENZA 2018</vt:lpstr>
      <vt:lpstr>INFLUENZA 2018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B.C.S.  PANORAMA EPIDEMIOLOGICO 2014</dc:title>
  <dc:creator>jgreen</dc:creator>
  <cp:lastModifiedBy>jgreen</cp:lastModifiedBy>
  <cp:revision>25</cp:revision>
  <dcterms:created xsi:type="dcterms:W3CDTF">2018-06-06T16:56:21Z</dcterms:created>
  <dcterms:modified xsi:type="dcterms:W3CDTF">2018-07-09T15:07:54Z</dcterms:modified>
</cp:coreProperties>
</file>